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1" roundtripDataSignature="AMtx7miEfEXEGN5c+AuMwM2BeXpA8pVN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9c58b3245d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9c58b3245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0f4f0854c_1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a0f4f0854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0f4f0854c_1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a0f4f0854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a0f4f0854c_1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a0f4f0854c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c8100416b_3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9c8100416b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9c58b3245d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9c58b3245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c58b3245d_0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9c58b3245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c8100416b_6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9c8100416b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9c58b3245d_0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9c58b3245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9c58b3245d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29c58b3245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c8100416b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c8100416b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a0f4f085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a0f4f085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c58b3245d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29c58b324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c58b3245d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29c58b3245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Why monthly rebalancing?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9c58b3245d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9c58b3245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c58b3245d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29c58b3245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8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8"/>
          <p:cNvSpPr txBox="1"/>
          <p:nvPr>
            <p:ph idx="1" type="body"/>
          </p:nvPr>
        </p:nvSpPr>
        <p:spPr>
          <a:xfrm>
            <a:off x="628650" y="1143001"/>
            <a:ext cx="7886700" cy="28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7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200"/>
              <a:buFont typeface="Open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7"/>
          <p:cNvSpPr/>
          <p:nvPr>
            <p:ph idx="2" type="pic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47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5" name="Google Shape;55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8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8"/>
          <p:cNvSpPr txBox="1"/>
          <p:nvPr>
            <p:ph idx="1" type="body"/>
          </p:nvPr>
        </p:nvSpPr>
        <p:spPr>
          <a:xfrm rot="5400000">
            <a:off x="3466650" y="-1468781"/>
            <a:ext cx="22107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9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9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9"/>
          <p:cNvSpPr txBox="1"/>
          <p:nvPr>
            <p:ph type="ctrTitle"/>
          </p:nvPr>
        </p:nvSpPr>
        <p:spPr>
          <a:xfrm>
            <a:off x="609600" y="0"/>
            <a:ext cx="77724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4800"/>
              <a:buFont typeface="Open Sans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9"/>
          <p:cNvSpPr txBox="1"/>
          <p:nvPr>
            <p:ph idx="1" type="subTitle"/>
          </p:nvPr>
        </p:nvSpPr>
        <p:spPr>
          <a:xfrm>
            <a:off x="1143000" y="800100"/>
            <a:ext cx="6858000" cy="3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1"/>
          <p:cNvSpPr txBox="1"/>
          <p:nvPr>
            <p:ph idx="1" type="body"/>
          </p:nvPr>
        </p:nvSpPr>
        <p:spPr>
          <a:xfrm>
            <a:off x="623888" y="2701434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41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2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2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3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3"/>
          <p:cNvSpPr txBox="1"/>
          <p:nvPr>
            <p:ph idx="1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7" name="Google Shape;37;p43"/>
          <p:cNvSpPr txBox="1"/>
          <p:nvPr>
            <p:ph idx="2" type="body"/>
          </p:nvPr>
        </p:nvSpPr>
        <p:spPr>
          <a:xfrm>
            <a:off x="629842" y="1878806"/>
            <a:ext cx="38682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3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43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4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6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3200"/>
              <a:buFont typeface="Open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" type="body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9" name="Google Shape;49;p46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7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4400"/>
              <a:buFont typeface="Open Sans"/>
              <a:buNone/>
              <a:defRPr b="1" i="0" sz="4400" u="none" cap="none" strike="noStrike">
                <a:solidFill>
                  <a:srgbClr val="CC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7"/>
          <p:cNvSpPr txBox="1"/>
          <p:nvPr>
            <p:ph idx="1" type="body"/>
          </p:nvPr>
        </p:nvSpPr>
        <p:spPr>
          <a:xfrm>
            <a:off x="628650" y="1369219"/>
            <a:ext cx="7886700" cy="22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1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1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7"/>
          <p:cNvSpPr/>
          <p:nvPr/>
        </p:nvSpPr>
        <p:spPr>
          <a:xfrm>
            <a:off x="0" y="4183380"/>
            <a:ext cx="9144000" cy="116400"/>
          </a:xfrm>
          <a:prstGeom prst="rect">
            <a:avLst/>
          </a:prstGeom>
          <a:solidFill>
            <a:srgbClr val="000000"/>
          </a:solidFill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37"/>
          <p:cNvSpPr/>
          <p:nvPr/>
        </p:nvSpPr>
        <p:spPr>
          <a:xfrm>
            <a:off x="0" y="4299966"/>
            <a:ext cx="9144000" cy="836700"/>
          </a:xfrm>
          <a:prstGeom prst="rect">
            <a:avLst/>
          </a:prstGeom>
          <a:solidFill>
            <a:srgbClr val="CC0000"/>
          </a:solidFill>
          <a:ln cap="flat" cmpd="sng" w="12700">
            <a:solidFill>
              <a:srgbClr val="CC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red background with white text&#10;&#10;Description automatically generated with medium confidence" id="10" name="Google Shape;10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402102"/>
            <a:ext cx="3657598" cy="57573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7"/>
          <p:cNvSpPr txBox="1"/>
          <p:nvPr/>
        </p:nvSpPr>
        <p:spPr>
          <a:xfrm>
            <a:off x="6157504" y="4509043"/>
            <a:ext cx="2910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7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GB" sz="2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FINANCIAL</a:t>
            </a:r>
            <a:br>
              <a:rPr b="1" i="0" lang="en-GB" sz="2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en-GB" sz="28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MATHEMATICS</a:t>
            </a:r>
            <a:endParaRPr/>
          </a:p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title"/>
          </p:nvPr>
        </p:nvSpPr>
        <p:spPr>
          <a:xfrm>
            <a:off x="114300" y="544875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Comparative Analysis of Collar Strategy Performances Across Market Cycles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"/>
          <p:cNvSpPr txBox="1"/>
          <p:nvPr>
            <p:ph idx="1" type="body"/>
          </p:nvPr>
        </p:nvSpPr>
        <p:spPr>
          <a:xfrm>
            <a:off x="628650" y="1230201"/>
            <a:ext cx="7886700" cy="28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0" lang="en-GB" sz="1700">
                <a:latin typeface="Arial"/>
                <a:ea typeface="Arial"/>
                <a:cs typeface="Arial"/>
                <a:sym typeface="Arial"/>
              </a:rPr>
              <a:t>Academic Advisors: Dr. Tao Pang, Mr. Patrick Roberts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700">
                <a:latin typeface="Arial"/>
                <a:ea typeface="Arial"/>
                <a:cs typeface="Arial"/>
                <a:sym typeface="Arial"/>
              </a:rPr>
              <a:t>Project Leader: Nidhay Acharekar</a:t>
            </a:r>
            <a:endParaRPr b="0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600">
                <a:latin typeface="Arial"/>
                <a:ea typeface="Arial"/>
                <a:cs typeface="Arial"/>
                <a:sym typeface="Arial"/>
              </a:rPr>
              <a:t>Chuen Chun Michael Chan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600">
                <a:latin typeface="Arial"/>
                <a:ea typeface="Arial"/>
                <a:cs typeface="Arial"/>
                <a:sym typeface="Arial"/>
              </a:rPr>
              <a:t>Manoj Katravath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600">
                <a:latin typeface="Arial"/>
                <a:ea typeface="Arial"/>
                <a:cs typeface="Arial"/>
                <a:sym typeface="Arial"/>
              </a:rPr>
              <a:t>Sagar Prasad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600">
                <a:latin typeface="Arial"/>
                <a:ea typeface="Arial"/>
                <a:cs typeface="Arial"/>
                <a:sym typeface="Arial"/>
              </a:rPr>
              <a:t>Zhijiang Yang</a:t>
            </a:r>
            <a:endParaRPr b="0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sz="1700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lang="en-GB" sz="17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700">
              <a:solidFill>
                <a:srgbClr val="2021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"/>
          <p:cNvSpPr txBox="1"/>
          <p:nvPr>
            <p:ph idx="12" type="sldNum"/>
          </p:nvPr>
        </p:nvSpPr>
        <p:spPr>
          <a:xfrm>
            <a:off x="8481009" y="192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c58b3245d_0_26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 Assumptions of BSM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29c58b3245d_0_26"/>
          <p:cNvSpPr txBox="1"/>
          <p:nvPr>
            <p:ph idx="1" type="body"/>
          </p:nvPr>
        </p:nvSpPr>
        <p:spPr>
          <a:xfrm>
            <a:off x="710801" y="1246356"/>
            <a:ext cx="7118100" cy="24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/>
              <a:t>Assumptions: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33"/>
              <a:buFont typeface="Arial"/>
              <a:buNone/>
            </a:pPr>
            <a:r>
              <a:t/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 dividends are paid out during the life of the option.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Markets are random (i.e., market movements cannot be predicted).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There are no transaction costs in buying the option.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risk free rate and volatility of the underlying asset are known and constant.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returns of the underlying asset are normally distributed.</a:t>
            </a:r>
            <a:endParaRPr sz="1200">
              <a:solidFill>
                <a:srgbClr val="11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Char char="•"/>
            </a:pPr>
            <a:r>
              <a:rPr lang="en-GB" sz="120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option is European and can only be exercised at expiration.</a:t>
            </a:r>
            <a:br>
              <a:rPr lang="en-GB" sz="1100"/>
            </a:b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29c58b3245d_0_26"/>
          <p:cNvSpPr txBox="1"/>
          <p:nvPr>
            <p:ph idx="12" type="sldNum"/>
          </p:nvPr>
        </p:nvSpPr>
        <p:spPr>
          <a:xfrm>
            <a:off x="8481009" y="136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0f4f0854c_1_10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Data collection and cleaning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a0f4f0854c_1_10"/>
          <p:cNvSpPr txBox="1"/>
          <p:nvPr>
            <p:ph idx="12" type="sldNum"/>
          </p:nvPr>
        </p:nvSpPr>
        <p:spPr>
          <a:xfrm>
            <a:off x="8481009" y="136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11</a:t>
            </a:r>
            <a:endParaRPr/>
          </a:p>
        </p:txBody>
      </p:sp>
      <p:pic>
        <p:nvPicPr>
          <p:cNvPr id="148" name="Google Shape;148;g2a0f4f0854c_1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1" cy="4043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0f4f0854c_1_20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Data collection and cleaning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a0f4f0854c_1_20"/>
          <p:cNvSpPr txBox="1"/>
          <p:nvPr>
            <p:ph idx="12" type="sldNum"/>
          </p:nvPr>
        </p:nvSpPr>
        <p:spPr>
          <a:xfrm>
            <a:off x="8481009" y="136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12</a:t>
            </a:r>
            <a:endParaRPr/>
          </a:p>
        </p:txBody>
      </p:sp>
      <p:pic>
        <p:nvPicPr>
          <p:cNvPr id="155" name="Google Shape;155;g2a0f4f0854c_1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850" y="737425"/>
            <a:ext cx="6499651" cy="342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2a0f4f0854c_1_20"/>
          <p:cNvSpPr/>
          <p:nvPr/>
        </p:nvSpPr>
        <p:spPr>
          <a:xfrm>
            <a:off x="4712525" y="815675"/>
            <a:ext cx="1266600" cy="122700"/>
          </a:xfrm>
          <a:prstGeom prst="wedgeRectCallout">
            <a:avLst>
              <a:gd fmla="val -70173" name="adj1"/>
              <a:gd fmla="val -49845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1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g2a0f4f0854c_1_20"/>
          <p:cNvSpPr/>
          <p:nvPr/>
        </p:nvSpPr>
        <p:spPr>
          <a:xfrm>
            <a:off x="4139150" y="737425"/>
            <a:ext cx="258000" cy="12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g2a0f4f0854c_1_20"/>
          <p:cNvSpPr/>
          <p:nvPr/>
        </p:nvSpPr>
        <p:spPr>
          <a:xfrm>
            <a:off x="1313375" y="3964275"/>
            <a:ext cx="6633000" cy="2769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g2a0f4f0854c_1_20"/>
          <p:cNvSpPr/>
          <p:nvPr/>
        </p:nvSpPr>
        <p:spPr>
          <a:xfrm>
            <a:off x="6853225" y="3742625"/>
            <a:ext cx="1266600" cy="122700"/>
          </a:xfrm>
          <a:prstGeom prst="wedgeRectCallout">
            <a:avLst>
              <a:gd fmla="val -92050" name="adj1"/>
              <a:gd fmla="val 133333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g2a0f4f0854c_1_20"/>
          <p:cNvSpPr/>
          <p:nvPr/>
        </p:nvSpPr>
        <p:spPr>
          <a:xfrm>
            <a:off x="6475475" y="1958600"/>
            <a:ext cx="1470900" cy="301200"/>
          </a:xfrm>
          <a:prstGeom prst="wedgeRectCallout">
            <a:avLst>
              <a:gd fmla="val -76522" name="adj1"/>
              <a:gd fmla="val 67013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3 and Dimension 4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a0f4f0854c_1_37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Data collection and cleaning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2a0f4f0854c_1_37"/>
          <p:cNvSpPr txBox="1"/>
          <p:nvPr>
            <p:ph idx="12" type="sldNum"/>
          </p:nvPr>
        </p:nvSpPr>
        <p:spPr>
          <a:xfrm>
            <a:off x="8481009" y="136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13</a:t>
            </a:r>
            <a:endParaRPr/>
          </a:p>
        </p:txBody>
      </p:sp>
      <p:pic>
        <p:nvPicPr>
          <p:cNvPr id="167" name="Google Shape;167;g2a0f4f0854c_1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900" y="730725"/>
            <a:ext cx="6595599" cy="3323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2a0f4f0854c_1_37"/>
          <p:cNvSpPr/>
          <p:nvPr/>
        </p:nvSpPr>
        <p:spPr>
          <a:xfrm>
            <a:off x="4236975" y="730725"/>
            <a:ext cx="258000" cy="12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g2a0f4f0854c_1_37"/>
          <p:cNvSpPr/>
          <p:nvPr/>
        </p:nvSpPr>
        <p:spPr>
          <a:xfrm>
            <a:off x="4786250" y="798325"/>
            <a:ext cx="1266600" cy="122700"/>
          </a:xfrm>
          <a:prstGeom prst="wedgeRectCallout">
            <a:avLst>
              <a:gd fmla="val -72738" name="adj1"/>
              <a:gd fmla="val -39548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1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g2a0f4f0854c_1_37"/>
          <p:cNvSpPr/>
          <p:nvPr/>
        </p:nvSpPr>
        <p:spPr>
          <a:xfrm>
            <a:off x="1255488" y="3848750"/>
            <a:ext cx="6633000" cy="2769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g2a0f4f0854c_1_37"/>
          <p:cNvSpPr/>
          <p:nvPr/>
        </p:nvSpPr>
        <p:spPr>
          <a:xfrm>
            <a:off x="6160000" y="3598938"/>
            <a:ext cx="1266600" cy="122700"/>
          </a:xfrm>
          <a:prstGeom prst="wedgeRectCallout">
            <a:avLst>
              <a:gd fmla="val -92200" name="adj1"/>
              <a:gd fmla="val 153087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2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g2a0f4f0854c_1_37"/>
          <p:cNvSpPr/>
          <p:nvPr/>
        </p:nvSpPr>
        <p:spPr>
          <a:xfrm>
            <a:off x="6449150" y="2181100"/>
            <a:ext cx="1470900" cy="301200"/>
          </a:xfrm>
          <a:prstGeom prst="wedgeRectCallout">
            <a:avLst>
              <a:gd fmla="val -76522" name="adj1"/>
              <a:gd fmla="val 67013" name="adj2"/>
            </a:avLst>
          </a:prstGeom>
          <a:solidFill>
            <a:schemeClr val="lt2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Open Sans"/>
                <a:ea typeface="Open Sans"/>
                <a:cs typeface="Open Sans"/>
                <a:sym typeface="Open Sans"/>
              </a:rPr>
              <a:t>Dimension 3 and Dimension 4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9c8100416b_3_1"/>
          <p:cNvSpPr txBox="1"/>
          <p:nvPr>
            <p:ph idx="1" type="body"/>
          </p:nvPr>
        </p:nvSpPr>
        <p:spPr>
          <a:xfrm>
            <a:off x="571500" y="751850"/>
            <a:ext cx="7628700" cy="31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292100" lvl="0" marL="4572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BSM Function: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Takes parameters such as Risk-Free Rate, Strike, Call/Put Type, Adj Close, Rolling Volatility, and Time to Maturity.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latin typeface="Arial"/>
                <a:ea typeface="Arial"/>
                <a:cs typeface="Arial"/>
                <a:sym typeface="Arial"/>
              </a:rPr>
              <a:t>Returns the calculated option price.</a:t>
            </a:r>
            <a:endParaRPr sz="8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Profit Calculation Function: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Based on the BSM option price, calculates profit/loss for:	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Buying 1 put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Shorting 1 call 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Naked Spot Profit/Loss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Monthly Returns with Collar Strategy: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Utilizing various moneyness levels defined for our portfolio.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Calculates returns on a monthly basis(Re Balancing Period) using a collar strategy.</a:t>
            </a:r>
            <a:endParaRPr sz="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lang="en-GB" sz="1000">
                <a:latin typeface="Arial"/>
                <a:ea typeface="Arial"/>
                <a:cs typeface="Arial"/>
                <a:sym typeface="Arial"/>
              </a:rPr>
              <a:t>Comparison with Naked Call: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lang="en-GB" sz="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Compares the results of different portfolios with the naked call strategy.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29c8100416b_3_1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Model Construction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29c8100416b_3_1"/>
          <p:cNvSpPr txBox="1"/>
          <p:nvPr>
            <p:ph idx="12" type="sldNum"/>
          </p:nvPr>
        </p:nvSpPr>
        <p:spPr>
          <a:xfrm>
            <a:off x="8481009" y="2301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c58b3245d_0_41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Portfolio Performances for 2017-2019 (Pre-Covid Era)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29c58b3245d_0_41"/>
          <p:cNvSpPr txBox="1"/>
          <p:nvPr>
            <p:ph idx="1" type="body"/>
          </p:nvPr>
        </p:nvSpPr>
        <p:spPr>
          <a:xfrm>
            <a:off x="571501" y="1246356"/>
            <a:ext cx="711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g29c58b3245d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25" y="717000"/>
            <a:ext cx="5001974" cy="328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9c58b3245d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6825" y="717000"/>
            <a:ext cx="2514200" cy="305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9c58b3245d_0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4575" y="3852000"/>
            <a:ext cx="2236451" cy="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9c58b3245d_0_41"/>
          <p:cNvSpPr txBox="1"/>
          <p:nvPr>
            <p:ph idx="12" type="sldNum"/>
          </p:nvPr>
        </p:nvSpPr>
        <p:spPr>
          <a:xfrm>
            <a:off x="8481009" y="900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9c58b3245d_0_70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Portfolio Performances for 2019-2020 (Covid Era)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29c58b3245d_0_70"/>
          <p:cNvSpPr txBox="1"/>
          <p:nvPr>
            <p:ph idx="1" type="body"/>
          </p:nvPr>
        </p:nvSpPr>
        <p:spPr>
          <a:xfrm>
            <a:off x="571501" y="1246356"/>
            <a:ext cx="711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6" name="Google Shape;196;g29c58b3245d_0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25" y="741856"/>
            <a:ext cx="5200050" cy="3309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29c58b3245d_0_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6825" y="807200"/>
            <a:ext cx="3413174" cy="282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9c58b3245d_0_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7050" y="3732099"/>
            <a:ext cx="3062949" cy="11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29c58b3245d_0_70"/>
          <p:cNvSpPr txBox="1"/>
          <p:nvPr>
            <p:ph idx="12" type="sldNum"/>
          </p:nvPr>
        </p:nvSpPr>
        <p:spPr>
          <a:xfrm>
            <a:off x="8481009" y="183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9c8100416b_6_0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Portfolio Performances for 2019-2020 (Covid Era)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g29c8100416b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225" y="754375"/>
            <a:ext cx="5553249" cy="32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29c8100416b_6_0"/>
          <p:cNvSpPr txBox="1"/>
          <p:nvPr>
            <p:ph idx="12" type="sldNum"/>
          </p:nvPr>
        </p:nvSpPr>
        <p:spPr>
          <a:xfrm>
            <a:off x="8481009" y="174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9c58b3245d_0_75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Portfolio Performances for 2020-2023 (Post-Covid Era)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g29c58b3245d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25" y="958775"/>
            <a:ext cx="4557725" cy="309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9c58b3245d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5925" y="868000"/>
            <a:ext cx="3394476" cy="268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9c58b3245d_0_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0825" y="3625775"/>
            <a:ext cx="3019575" cy="116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29c58b3245d_0_75"/>
          <p:cNvSpPr txBox="1"/>
          <p:nvPr>
            <p:ph idx="12" type="sldNum"/>
          </p:nvPr>
        </p:nvSpPr>
        <p:spPr>
          <a:xfrm>
            <a:off x="8481009" y="1274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9c58b3245d_0_48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Conclusion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29c58b3245d_0_48"/>
          <p:cNvSpPr txBox="1"/>
          <p:nvPr>
            <p:ph idx="1" type="body"/>
          </p:nvPr>
        </p:nvSpPr>
        <p:spPr>
          <a:xfrm>
            <a:off x="571501" y="1246356"/>
            <a:ext cx="71181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Portfolios returns are very similar in stable market conditions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PF3 (3% Call, 7% Put) performed the best in Pre-Covid Era with 0.07% of excess returns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PF1 (3% Call, 5% Put) performed best in Post-Covid Era with 0.85% of excess returns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eed to factor in transaction cost from rebalancing in practice, reducing returns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PF4 (6% Call, 1% Put) performed the best during Covid times generating 4.31% excess returns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Surprising considering a higher OTM % Call write should decrease the delta of the collar leading to less profits in bull market; providing more downside protection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29c58b3245d_0_48"/>
          <p:cNvSpPr txBox="1"/>
          <p:nvPr>
            <p:ph idx="12" type="sldNum"/>
          </p:nvPr>
        </p:nvSpPr>
        <p:spPr>
          <a:xfrm>
            <a:off x="8481009" y="164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9c8100416b_4_1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Group Members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g29c8100416b_4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963" y="1348628"/>
            <a:ext cx="1718574" cy="1718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29c8100416b_4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550" y="1348613"/>
            <a:ext cx="1718548" cy="1718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g29c8100416b_4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5763" y="1348613"/>
            <a:ext cx="1718548" cy="1718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g29c8100416b_4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8188" y="1348613"/>
            <a:ext cx="1718548" cy="171854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29c8100416b_4_1"/>
          <p:cNvSpPr txBox="1"/>
          <p:nvPr/>
        </p:nvSpPr>
        <p:spPr>
          <a:xfrm>
            <a:off x="4707200" y="3216525"/>
            <a:ext cx="1568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Sagar Prasad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sprasa23@ncsu.edu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g29c8100416b_4_1"/>
          <p:cNvSpPr txBox="1"/>
          <p:nvPr/>
        </p:nvSpPr>
        <p:spPr>
          <a:xfrm>
            <a:off x="2420738" y="3216525"/>
            <a:ext cx="1848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Manoj Katravath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mkatrav@ncsu.edu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g29c8100416b_4_1"/>
          <p:cNvSpPr txBox="1"/>
          <p:nvPr/>
        </p:nvSpPr>
        <p:spPr>
          <a:xfrm>
            <a:off x="6853400" y="3216525"/>
            <a:ext cx="1568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</a:rPr>
              <a:t>Zhijiang Yang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zyang54@ncsu.edu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3" name="Google Shape;83;g29c8100416b_4_1"/>
          <p:cNvSpPr txBox="1"/>
          <p:nvPr/>
        </p:nvSpPr>
        <p:spPr>
          <a:xfrm>
            <a:off x="207025" y="3216513"/>
            <a:ext cx="1983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Chuen Chun Michael Chan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cchan8@ncsu.edu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" name="Google Shape;84;g29c8100416b_4_1"/>
          <p:cNvSpPr txBox="1"/>
          <p:nvPr>
            <p:ph idx="12" type="sldNum"/>
          </p:nvPr>
        </p:nvSpPr>
        <p:spPr>
          <a:xfrm>
            <a:off x="8454059" y="164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311700" y="345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Future Work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Create zero-cost collar and active collar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strategies to compare with current static ones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Use market options implied volatility data for more accurate price input into BSM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Compare collar performances for illiquid stocks and compare the effect of liquidity on portfolio performance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0"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8595308" y="1715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0f4f0854c_0_0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 &amp; A</a:t>
            </a:r>
            <a:endParaRPr/>
          </a:p>
        </p:txBody>
      </p:sp>
      <p:pic>
        <p:nvPicPr>
          <p:cNvPr id="235" name="Google Shape;235;g2a0f4f0854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188" y="1806328"/>
            <a:ext cx="1718574" cy="1718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g2a0f4f0854c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775" y="1806313"/>
            <a:ext cx="1718548" cy="1718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2a0f4f0854c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988" y="1806313"/>
            <a:ext cx="1718548" cy="1718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2a0f4f0854c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36413" y="1806313"/>
            <a:ext cx="1718548" cy="1718548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a0f4f0854c_0_0"/>
          <p:cNvSpPr txBox="1"/>
          <p:nvPr/>
        </p:nvSpPr>
        <p:spPr>
          <a:xfrm>
            <a:off x="4965425" y="3674225"/>
            <a:ext cx="1568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Sagar Prasad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sprasa23@ncsu.edu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0" name="Google Shape;240;g2a0f4f0854c_0_0"/>
          <p:cNvSpPr txBox="1"/>
          <p:nvPr/>
        </p:nvSpPr>
        <p:spPr>
          <a:xfrm>
            <a:off x="2678963" y="3674225"/>
            <a:ext cx="1848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Manoj Katravath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mkatrav@ncsu.edu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1" name="Google Shape;241;g2a0f4f0854c_0_0"/>
          <p:cNvSpPr txBox="1"/>
          <p:nvPr/>
        </p:nvSpPr>
        <p:spPr>
          <a:xfrm>
            <a:off x="7111625" y="3674225"/>
            <a:ext cx="15681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</a:rPr>
              <a:t>Zhijiang Yang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zyang54@ncsu.edu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g2a0f4f0854c_0_0"/>
          <p:cNvSpPr txBox="1"/>
          <p:nvPr/>
        </p:nvSpPr>
        <p:spPr>
          <a:xfrm>
            <a:off x="465250" y="3674213"/>
            <a:ext cx="19836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Chuen Chun Michael Chan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cchan8@ncsu.edu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g2a0f4f0854c_0_0"/>
          <p:cNvSpPr txBox="1"/>
          <p:nvPr>
            <p:ph idx="12" type="sldNum"/>
          </p:nvPr>
        </p:nvSpPr>
        <p:spPr>
          <a:xfrm>
            <a:off x="8454059" y="164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4" name="Google Shape;244;g2a0f4f0854c_0_0"/>
          <p:cNvSpPr txBox="1"/>
          <p:nvPr>
            <p:ph idx="1" type="body"/>
          </p:nvPr>
        </p:nvSpPr>
        <p:spPr>
          <a:xfrm>
            <a:off x="472500" y="-926575"/>
            <a:ext cx="7113300" cy="26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                                 </a:t>
            </a:r>
            <a:r>
              <a:rPr b="1" lang="en-GB" sz="2700">
                <a:latin typeface="Arial"/>
                <a:ea typeface="Arial"/>
                <a:cs typeface="Arial"/>
                <a:sym typeface="Arial"/>
              </a:rPr>
              <a:t>Thank you!</a:t>
            </a:r>
            <a:endParaRPr b="1" sz="2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c58b3245d_0_5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Our goal 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29c58b3245d_0_5"/>
          <p:cNvSpPr txBox="1"/>
          <p:nvPr>
            <p:ph idx="1" type="body"/>
          </p:nvPr>
        </p:nvSpPr>
        <p:spPr>
          <a:xfrm>
            <a:off x="571501" y="1246356"/>
            <a:ext cx="7118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1450" lvl="0" marL="1714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Create different portfolios of options strategies and compare their performances across 2017-2019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(Pre Covid)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, 2019-2020 (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Covid)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, 2020-2023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(Post Covid)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 construction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further explained later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Attempt to construct a portfolio that will be profitable in different market conditions: down trend, up trend, and range bound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29c58b3245d_0_5"/>
          <p:cNvSpPr txBox="1"/>
          <p:nvPr>
            <p:ph idx="12" type="sldNum"/>
          </p:nvPr>
        </p:nvSpPr>
        <p:spPr>
          <a:xfrm>
            <a:off x="8435384" y="183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Introduction to collar strategy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628650" y="1143001"/>
            <a:ext cx="7886700" cy="28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Risk Mitigation Strategy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Designed for investors holding stocks or other assets.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Components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Involves buying protective puts and selling covered calls.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Protective Puts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Guard against losses if asset prices fall.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Sold Calls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Generate income but limit potential gains if prices rise.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Balance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Aims to balance risk protection with profit potential.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Ideal for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Investors seeking to minimize significant losses while accepting capped gains.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b="1" i="0" lang="en-GB" sz="1200">
                <a:latin typeface="Arial"/>
                <a:ea typeface="Arial"/>
                <a:cs typeface="Arial"/>
                <a:sym typeface="Arial"/>
              </a:rPr>
              <a:t>Use in Volatile Markets</a:t>
            </a:r>
            <a:r>
              <a:rPr b="0" i="0" lang="en-GB" sz="1200">
                <a:latin typeface="Arial"/>
                <a:ea typeface="Arial"/>
                <a:cs typeface="Arial"/>
                <a:sym typeface="Arial"/>
              </a:rPr>
              <a:t>: Effective in managing risks and protecting investments.</a:t>
            </a:r>
            <a:endParaRPr/>
          </a:p>
        </p:txBody>
      </p:sp>
      <p:sp>
        <p:nvSpPr>
          <p:cNvPr id="98" name="Google Shape;98;p2"/>
          <p:cNvSpPr txBox="1"/>
          <p:nvPr>
            <p:ph idx="12" type="sldNum"/>
          </p:nvPr>
        </p:nvSpPr>
        <p:spPr>
          <a:xfrm>
            <a:off x="8426034" y="1834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type="title"/>
          </p:nvPr>
        </p:nvSpPr>
        <p:spPr>
          <a:xfrm>
            <a:off x="1524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Introduction to collar strategy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2823" y="773874"/>
            <a:ext cx="5514553" cy="32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"/>
          <p:cNvSpPr txBox="1"/>
          <p:nvPr>
            <p:ph idx="12" type="sldNum"/>
          </p:nvPr>
        </p:nvSpPr>
        <p:spPr>
          <a:xfrm>
            <a:off x="8454059" y="1554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9c58b3245d_0_31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Portfolio Construction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29c58b3245d_0_31"/>
          <p:cNvSpPr txBox="1"/>
          <p:nvPr>
            <p:ph idx="1" type="body"/>
          </p:nvPr>
        </p:nvSpPr>
        <p:spPr>
          <a:xfrm>
            <a:off x="571501" y="1246356"/>
            <a:ext cx="7118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AutoNum type="arabicPeriod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Naked long S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&amp;P 500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AutoNum type="arabicPeriod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 with Call Moneyness = 3%, Put Moneyness = 5%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AutoNum type="arabicPeriod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 with Call Moneyness = 5%, Put Moneyness = 3%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AutoNum type="arabicPeriod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 with Call Moneyness = 3%, Put Moneyness = 7%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AutoNum type="arabicPeriod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Portfolio with Call Moneyness = 5%, Put Moneyness = 1%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Monthly rebalancing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Because of this, the strike price of the options we buy each month will be different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29c58b3245d_0_31"/>
          <p:cNvSpPr txBox="1"/>
          <p:nvPr>
            <p:ph idx="12" type="sldNum"/>
          </p:nvPr>
        </p:nvSpPr>
        <p:spPr>
          <a:xfrm>
            <a:off x="8481009" y="164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Reference Research Paper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571501" y="1246356"/>
            <a:ext cx="71181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Methods and Performances of Collar Strategies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Ilknur Tulunay, Anthony Hall, Nadima El-Hassan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University of Technology, Sydney, Australia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Constructing different collar portfolios and comparing their performances across 2008-2016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2008 after global financial crisis, excluding periods of extreme black swan event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Result comparison is slightly altered to account for lack of market data (too expensive)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 txBox="1"/>
          <p:nvPr>
            <p:ph idx="12" type="sldNum"/>
          </p:nvPr>
        </p:nvSpPr>
        <p:spPr>
          <a:xfrm>
            <a:off x="8481009" y="164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c58b3245d_0_10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Black-Scholes Model (BSM) 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29c58b3245d_0_10"/>
          <p:cNvSpPr txBox="1"/>
          <p:nvPr>
            <p:ph idx="1" type="body"/>
          </p:nvPr>
        </p:nvSpPr>
        <p:spPr>
          <a:xfrm>
            <a:off x="571501" y="1246356"/>
            <a:ext cx="71181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Mathematical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formula to generate prices of European options given 5 different inputs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Spot price, Time to 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maturity</a:t>
            </a: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, Strike, Volatility, and Risk-free rate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Volatility is assumed to be constant in BSM pricing, but in practice this is not realistic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After 1987 financial crash, volatility smile is observed in the market, leading to a breakdown of BSM constant vol. Assumption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Arial"/>
              <a:buChar char="•"/>
            </a:pPr>
            <a:r>
              <a:rPr lang="en-GB" sz="12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Necessitate the need of a better vol. Measure: 10 day rolling window volatility </a:t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29c58b3245d_0_10"/>
          <p:cNvSpPr txBox="1"/>
          <p:nvPr>
            <p:ph idx="12" type="sldNum"/>
          </p:nvPr>
        </p:nvSpPr>
        <p:spPr>
          <a:xfrm>
            <a:off x="8481009" y="20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c58b3245d_0_15"/>
          <p:cNvSpPr txBox="1"/>
          <p:nvPr>
            <p:ph type="title"/>
          </p:nvPr>
        </p:nvSpPr>
        <p:spPr>
          <a:xfrm>
            <a:off x="114300" y="0"/>
            <a:ext cx="89154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Arial"/>
                <a:ea typeface="Arial"/>
                <a:cs typeface="Arial"/>
                <a:sym typeface="Arial"/>
              </a:rPr>
              <a:t>Black-Scholes Model (BSM)</a:t>
            </a:r>
            <a:endParaRPr sz="2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29c58b3245d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25" y="771550"/>
            <a:ext cx="4224649" cy="31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9c58b3245d_0_15"/>
          <p:cNvPicPr preferRelativeResize="0"/>
          <p:nvPr/>
        </p:nvPicPr>
        <p:blipFill rotWithShape="1">
          <a:blip r:embed="rId4">
            <a:alphaModFix/>
          </a:blip>
          <a:srcRect b="15595" l="48593" r="913" t="23603"/>
          <a:stretch/>
        </p:blipFill>
        <p:spPr>
          <a:xfrm>
            <a:off x="4875600" y="1414450"/>
            <a:ext cx="3321850" cy="203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9c58b3245d_0_15"/>
          <p:cNvSpPr txBox="1"/>
          <p:nvPr>
            <p:ph idx="12" type="sldNum"/>
          </p:nvPr>
        </p:nvSpPr>
        <p:spPr>
          <a:xfrm>
            <a:off x="8481009" y="202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w 2018 CS PPTX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2023-11-15T22:02:05Z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5F6F279E28ABAE6FDD3F55652C76AE29_42</vt:lpwstr>
  </property>
  <property fmtid="{D5CDD505-2E9C-101B-9397-08002B2CF9AE}" pid="3" name="KSOProductBuildVer">
    <vt:lpwstr>1033-5.4.1.7920</vt:lpwstr>
  </property>
</Properties>
</file>